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797B6-215B-424A-90AA-803A04D16FE9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38674-6FC7-4794-B412-8925F18A74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96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38674-6FC7-4794-B412-8925F18A740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1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" y="2492896"/>
            <a:ext cx="4286250" cy="41624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28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00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77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188640"/>
            <a:ext cx="1905000" cy="1838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141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44624"/>
            <a:ext cx="2057400" cy="1943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190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9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58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36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36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61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38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839A6-329B-433C-8C7B-56A08940B977}" type="datetimeFigureOut">
              <a:rPr lang="ru-RU" smtClean="0"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7482B-3AF5-4F85-9A6D-71FFB7D9DFD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8052105" y="6602040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Ekaterina050466</a:t>
            </a:r>
            <a:endParaRPr lang="ru-RU" sz="1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398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844664" y="19168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Дорожная карта  подготовки выпускников к ОГЭ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по русскому языку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за 2016-2017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5013176"/>
            <a:ext cx="385192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Составила: 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БАЕВА ГУЛЬНАРА ИСЛАМОВНА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564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5536" y="162286"/>
            <a:ext cx="7848872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ПОЯСНИТЕЛЬНАЯ ЗАПИСКА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НАПРАВЛЕННОСТЬ ПРОГРАММЫ: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Данная программа имеет социально-педагогическую направленность.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cs typeface="Tahoma" pitchFamily="34" charset="0"/>
              </a:rPr>
              <a:t>АКТУАЛЬНОСТЬ ПРОГРАММЫ: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В соответствии со статьей №59 Федерального закона Российской Федерации от 29 декабря 2012 г. № 273-ФЗ «Об образовании в Российской Федерации»: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п. 1. Итоговая аттестация представляет собой форму оценки степени и уровня освоения обучающимися образовательной программы.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п.2. Итоговая аттестация проводится на основе принципов объективности и независимости оценки качества подготовки обучающихся.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п.3. Итоговая аттестация, завершающая освоение основных образовательных программ основного общего и среднего общего образования, основных профессиональных образовательных программ, является обязательной и проводится в порядке и в форме, которые установлены образовательной организацией, если иное не установлено настоящим федеральным законом.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п.4. Государственная итоговая аттестация по образовательным программам основного общего образования проводится в форме основного государственного экзамена (ОГЭ).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Итоговая аттестация – первая серьёзная проверка освоения основной образовательной программы основного общего образования. Обучающийся должен проверить себя на предмет подготовленности к экзамену, готовиться к экзаменам с использованием  различных форм: самостоятельно, с учителем, с использованием компьютера и других.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Основной государственный экзамен (ОГЭ) - форма оценки качества знаний как государственного механизма контроля качества образования. Основным инструментом ОГЭ является комплект контрольно-измерительных материалов (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КИМов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) по каждому предмету.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Предлагаемая программа направлена на обеспечение  эффективной  подготовки обучающихся 9 класса к выпускным экзаменам в форме ОГЭ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11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17860" y="484853"/>
            <a:ext cx="628902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Анализ результатов сдачи ОГЭ 2016 года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45350"/>
            <a:ext cx="6768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</a:rPr>
              <a:t>В 2015 – 2016 учебном году в </a:t>
            </a:r>
            <a:r>
              <a:rPr lang="ru-RU" sz="1600" b="1" dirty="0" smtClean="0">
                <a:solidFill>
                  <a:srgbClr val="C00000"/>
                </a:solidFill>
              </a:rPr>
              <a:t>ОГЭ по русскому языку  </a:t>
            </a:r>
            <a:r>
              <a:rPr lang="ru-RU" sz="1600" b="1" dirty="0">
                <a:solidFill>
                  <a:srgbClr val="C00000"/>
                </a:solidFill>
              </a:rPr>
              <a:t>принимали участие  </a:t>
            </a:r>
            <a:r>
              <a:rPr lang="ru-RU" sz="1600" b="1" dirty="0" smtClean="0">
                <a:solidFill>
                  <a:srgbClr val="C00000"/>
                </a:solidFill>
              </a:rPr>
              <a:t>4  выпускника</a:t>
            </a:r>
          </a:p>
          <a:p>
            <a:pPr algn="just"/>
            <a:r>
              <a:rPr lang="ru-RU" sz="1600" b="1" dirty="0" smtClean="0">
                <a:solidFill>
                  <a:srgbClr val="C00000"/>
                </a:solidFill>
              </a:rPr>
              <a:t>Успеваемость 100%, качество- 75%, средний балл- 4,25</a:t>
            </a:r>
            <a:endParaRPr lang="ru-RU" sz="16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2597"/>
              </p:ext>
            </p:extLst>
          </p:nvPr>
        </p:nvGraphicFramePr>
        <p:xfrm>
          <a:off x="611560" y="2276872"/>
          <a:ext cx="3312368" cy="1629918"/>
        </p:xfrm>
        <a:graphic>
          <a:graphicData uri="http://schemas.openxmlformats.org/drawingml/2006/table">
            <a:tbl>
              <a:tblPr firstRow="1" firstCol="1" bandRow="1"/>
              <a:tblGrid>
                <a:gridCol w="1590063"/>
                <a:gridCol w="850317"/>
                <a:gridCol w="87198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ФИО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обучающихся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Отметка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баллов</a:t>
                      </a:r>
                      <a:endParaRPr lang="ru-RU" sz="105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Бикбув Булат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Гараева Гульназ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Кошкина Вероника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Садрутдинова Эндже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231751"/>
              </p:ext>
            </p:extLst>
          </p:nvPr>
        </p:nvGraphicFramePr>
        <p:xfrm>
          <a:off x="4173822" y="2276872"/>
          <a:ext cx="4728708" cy="1645920"/>
        </p:xfrm>
        <a:graphic>
          <a:graphicData uri="http://schemas.openxmlformats.org/drawingml/2006/table">
            <a:tbl>
              <a:tblPr/>
              <a:tblGrid>
                <a:gridCol w="899631"/>
                <a:gridCol w="755369"/>
                <a:gridCol w="1093572"/>
                <a:gridCol w="436813"/>
                <a:gridCol w="465153"/>
                <a:gridCol w="539085"/>
                <a:gridCol w="539085"/>
              </a:tblGrid>
              <a:tr h="11087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Общее количество выпускников 9 класса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Количество детей, участвующих в экзамене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% детей, участвующих в экзамене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Получили оценки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4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«3»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496990"/>
              </p:ext>
            </p:extLst>
          </p:nvPr>
        </p:nvGraphicFramePr>
        <p:xfrm>
          <a:off x="1691680" y="4797152"/>
          <a:ext cx="6124575" cy="1199376"/>
        </p:xfrm>
        <a:graphic>
          <a:graphicData uri="http://schemas.openxmlformats.org/drawingml/2006/table">
            <a:tbl>
              <a:tblPr/>
              <a:tblGrid>
                <a:gridCol w="884490"/>
                <a:gridCol w="805365"/>
                <a:gridCol w="662448"/>
                <a:gridCol w="662448"/>
                <a:gridCol w="772856"/>
                <a:gridCol w="772856"/>
                <a:gridCol w="782056"/>
                <a:gridCol w="782056"/>
              </a:tblGrid>
              <a:tr h="4080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Общее количество выпускников 9 класса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% детей, участвующих в экзамене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Процент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Качество знаний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"5"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"4"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"3"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"2"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Средний балл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     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50%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25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25 </a:t>
                      </a: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0 %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4,25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75%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59632" y="4172689"/>
            <a:ext cx="684076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пробного экзамена по русскому языку (в %)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34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104579"/>
              </p:ext>
            </p:extLst>
          </p:nvPr>
        </p:nvGraphicFramePr>
        <p:xfrm>
          <a:off x="1463104" y="1412776"/>
          <a:ext cx="6073775" cy="1079627"/>
        </p:xfrm>
        <a:graphic>
          <a:graphicData uri="http://schemas.openxmlformats.org/drawingml/2006/table">
            <a:tbl>
              <a:tblPr firstRow="1" firstCol="1" bandRow="1"/>
              <a:tblGrid>
                <a:gridCol w="1215390"/>
                <a:gridCol w="743585"/>
                <a:gridCol w="1076325"/>
                <a:gridCol w="1170305"/>
                <a:gridCol w="899795"/>
                <a:gridCol w="96837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Учебный 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Класс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Предмет </a:t>
                      </a:r>
                      <a:endParaRPr lang="ru-RU" sz="11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Успеваемость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Качество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Сред.балл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2013-2014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71,4%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4,14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2014-2015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33%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3,3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2015-2016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Русский 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Arial"/>
                        </a:rPr>
                        <a:t>75%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Arial"/>
                        </a:rPr>
                        <a:t>4,25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584" y="387624"/>
            <a:ext cx="734481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Динамика успеваемости и качества знаний по предмету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ЯЗЫК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1232608"/>
              </p:ext>
            </p:extLst>
          </p:nvPr>
        </p:nvGraphicFramePr>
        <p:xfrm>
          <a:off x="1331640" y="2852936"/>
          <a:ext cx="6336704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Диаграмма" r:id="rId3" imgW="5676833" imgH="3248138" progId="Excel.Chart.8">
                  <p:embed/>
                </p:oleObj>
              </mc:Choice>
              <mc:Fallback>
                <p:oleObj name="Диаграмма" r:id="rId3" imgW="5676833" imgH="3248138" progId="Excel.Chart.8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852936"/>
                        <a:ext cx="6336704" cy="3528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37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539389"/>
            <a:ext cx="8208912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Для повышения результативности итоговой аттестации в форме ОГЭ в школе намечены следующие цели и задачи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       Цель: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       Повышение уровня и качества знаний выпускников школы.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       Задачи: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1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ahoma" pitchFamily="34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Максимально использовать материально-технических условия для удовлетворения потребностей учащихся  в образовательной подготовке и получении знаний.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 2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Систематизировать работу над творческим развитием личности, обеспечивающего возможность выбора учащимися учебного плана с учетом рынка труда, социально-экономических особенностей региона , выбора выпускниками будущей профессии;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 3.Модулировать учебно-воспитательный  процесс как систему помогающую саморазвитию, самоопределению личности обучающихся.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 4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Способствовать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повышение уровня знаний выпускников школы, за счет приобретения учащимися навыков исследовательской работы и формирования стойкой мотивации к обучению.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Tahoma" pitchFamily="34" charset="0"/>
              </a:rPr>
              <a:t>   5.Формировать у выпускников устойчивую психологическую мотивацию  к успешной сдаче ОГЭ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7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436022"/>
            <a:ext cx="5721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ahoma"/>
              </a:rPr>
              <a:t>Мероприятия с обучающимися  9-го  класса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052736"/>
            <a:ext cx="77048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течение года</a:t>
            </a:r>
          </a:p>
          <a:p>
            <a:r>
              <a:rPr lang="ru-RU" dirty="0" smtClean="0"/>
              <a:t>1</a:t>
            </a:r>
            <a:r>
              <a:rPr lang="ru-RU" dirty="0"/>
              <a:t>. Посещение консультаций, организованных для подготовки к ОГЭ в новой форме</a:t>
            </a:r>
          </a:p>
          <a:p>
            <a:r>
              <a:rPr lang="ru-RU" dirty="0"/>
              <a:t>2. Участие в репетиционных экзаменах 9 класса.</a:t>
            </a:r>
          </a:p>
          <a:p>
            <a:r>
              <a:rPr lang="ru-RU" dirty="0"/>
              <a:t> 3. Участие в компьютерном и дистанционном тестировании, в дистанционных курсах и </a:t>
            </a:r>
            <a:r>
              <a:rPr lang="ru-RU" dirty="0" smtClean="0"/>
              <a:t>олимпиадах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Сентябрь</a:t>
            </a:r>
          </a:p>
          <a:p>
            <a:r>
              <a:rPr lang="ru-RU" dirty="0"/>
              <a:t>1. Ознакомление с результатами ОГЭ прошлых лет, типичными ошибками.</a:t>
            </a:r>
          </a:p>
          <a:p>
            <a:r>
              <a:rPr lang="ru-RU" dirty="0"/>
              <a:t> 2. Ознакомление с основными направлениями самостоятельной работы по подготовке к ОГЭ:</a:t>
            </a:r>
          </a:p>
          <a:p>
            <a:r>
              <a:rPr lang="ru-RU" dirty="0"/>
              <a:t>  - общие стратегии подготовки;</a:t>
            </a:r>
          </a:p>
          <a:p>
            <a:r>
              <a:rPr lang="ru-RU" dirty="0"/>
              <a:t>  - планирование и деление учебного материала;</a:t>
            </a:r>
          </a:p>
          <a:p>
            <a:r>
              <a:rPr lang="ru-RU" dirty="0"/>
              <a:t>  - работа с демонстрационными версиями ОГЭ;</a:t>
            </a:r>
          </a:p>
          <a:p>
            <a:r>
              <a:rPr lang="ru-RU" dirty="0"/>
              <a:t> - официальные сайты ГИА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Октябрь</a:t>
            </a:r>
          </a:p>
          <a:p>
            <a:r>
              <a:rPr lang="ru-RU" dirty="0"/>
              <a:t>1.        Сбор информации о предварительном выборе предметов  для прохождения ГИА.</a:t>
            </a:r>
          </a:p>
          <a:p>
            <a:r>
              <a:rPr lang="ru-RU" dirty="0"/>
              <a:t>2.        Знакомство с порядком и проведением ОГЭ-2017.</a:t>
            </a:r>
          </a:p>
          <a:p>
            <a:r>
              <a:rPr lang="ru-RU" dirty="0"/>
              <a:t>3.        Репетиционный ОГЭ в рамках школы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98067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3448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Ноябрь</a:t>
            </a:r>
          </a:p>
          <a:p>
            <a:r>
              <a:rPr lang="ru-RU" dirty="0" smtClean="0"/>
              <a:t>1</a:t>
            </a:r>
            <a:r>
              <a:rPr lang="ru-RU" dirty="0"/>
              <a:t>. Работа с заданиями </a:t>
            </a:r>
            <a:r>
              <a:rPr lang="ru-RU" dirty="0" err="1"/>
              <a:t>КИМов</a:t>
            </a:r>
            <a:r>
              <a:rPr lang="ru-RU" dirty="0"/>
              <a:t> различной сложности.</a:t>
            </a:r>
          </a:p>
          <a:p>
            <a:r>
              <a:rPr lang="ru-RU" dirty="0"/>
              <a:t>2. Психолого-педагогическое сопровождение подготовки учащихся успешному прохождению итоговой </a:t>
            </a:r>
            <a:r>
              <a:rPr lang="ru-RU" dirty="0" smtClean="0"/>
              <a:t>аттестации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Декабрь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1. Работа с образцами бланков ответов по ОГЭ.</a:t>
            </a:r>
          </a:p>
          <a:p>
            <a:r>
              <a:rPr lang="ru-RU" dirty="0"/>
              <a:t>2. Работа с демонстрационными версиями ОГЭ, кодификаторами и спецификацией.</a:t>
            </a:r>
          </a:p>
          <a:p>
            <a:r>
              <a:rPr lang="ru-RU" dirty="0"/>
              <a:t>3. Репетиционный ОГЭ в рамках школы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Январь 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1. </a:t>
            </a:r>
            <a:r>
              <a:rPr lang="ru-RU" dirty="0" smtClean="0"/>
              <a:t>Изучение </a:t>
            </a:r>
            <a:r>
              <a:rPr lang="ru-RU" dirty="0"/>
              <a:t>нормативных документов по ОГЭ в 2016-2017 учебном году.</a:t>
            </a:r>
          </a:p>
          <a:p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dirty="0"/>
              <a:t>Репетиционный ЕГЭ в рамках школы.</a:t>
            </a:r>
          </a:p>
          <a:p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/>
              <a:t>Анализ  проведения репетиционного ОГЭ (выявление проблем, внесение корректив в организацию занятий по подготовке к ОГЭ.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Февраль</a:t>
            </a:r>
          </a:p>
          <a:p>
            <a:r>
              <a:rPr lang="ru-RU" dirty="0"/>
              <a:t>1. Работа с демонстрационными версиями ОГЭ.</a:t>
            </a:r>
          </a:p>
          <a:p>
            <a:r>
              <a:rPr lang="ru-RU" dirty="0"/>
              <a:t>2. Индивидуальные консультации учителей-предметников по подготовке к ОГЭ, педагога-психолога.</a:t>
            </a:r>
          </a:p>
          <a:p>
            <a:r>
              <a:rPr lang="ru-RU" dirty="0"/>
              <a:t>3. Проведение пробного экзамена по выбору.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6501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200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Март</a:t>
            </a:r>
            <a:endParaRPr lang="ru-RU" dirty="0"/>
          </a:p>
          <a:p>
            <a:r>
              <a:rPr lang="ru-RU" dirty="0" smtClean="0"/>
              <a:t>1</a:t>
            </a:r>
            <a:r>
              <a:rPr lang="ru-RU" dirty="0"/>
              <a:t>. Семинар «Права и обязанности участников ОГЭ».</a:t>
            </a:r>
          </a:p>
          <a:p>
            <a:r>
              <a:rPr lang="ru-RU" dirty="0"/>
              <a:t> 3. Индивидуальные рекомендации педагогов  учащимся по подготовке к ОГЭ.</a:t>
            </a:r>
          </a:p>
          <a:p>
            <a:r>
              <a:rPr lang="ru-RU" dirty="0"/>
              <a:t>4. Тестовые контрольные работы по предметам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Апрель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1. Уточнение прав и обязанностей участников ОГЭ</a:t>
            </a:r>
          </a:p>
          <a:p>
            <a:r>
              <a:rPr lang="ru-RU" dirty="0"/>
              <a:t> 2. Повторное изучение Положения о проведении ОГЭ в 2017  году.</a:t>
            </a:r>
          </a:p>
          <a:p>
            <a:r>
              <a:rPr lang="ru-RU" dirty="0"/>
              <a:t>3. Работа с демонстрационными версиями ОГЭ.</a:t>
            </a:r>
          </a:p>
          <a:p>
            <a:r>
              <a:rPr lang="ru-RU" dirty="0"/>
              <a:t>4.Рекомендации учителей-предметников по подготовке к ОГЭ учетом результатов пробных экзаменов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Май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1. Индивидуальное консультирование учащихся.</a:t>
            </a:r>
          </a:p>
          <a:p>
            <a:r>
              <a:rPr lang="ru-RU" dirty="0"/>
              <a:t>2. Работа с заданиями различной сложности.</a:t>
            </a:r>
          </a:p>
          <a:p>
            <a:r>
              <a:rPr lang="ru-RU" dirty="0"/>
              <a:t>3. Практические занятия  по заполнению бланков ответов.</a:t>
            </a:r>
          </a:p>
          <a:p>
            <a:r>
              <a:rPr lang="ru-RU" dirty="0"/>
              <a:t>4. Оповещение учащихся о способе их доставки к месту проведения ОГЭ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97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28092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Содержание курса по подготовке к ОГЭ по русскому языку</a:t>
            </a:r>
            <a:endParaRPr lang="ru-RU" sz="2000" b="1" dirty="0">
              <a:solidFill>
                <a:srgbClr val="C00000"/>
              </a:solidFill>
            </a:endParaRPr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Раздел 1.  Вводное занятие. </a:t>
            </a:r>
          </a:p>
          <a:p>
            <a:pPr algn="just"/>
            <a:r>
              <a:rPr lang="ru-RU" sz="1400" b="1" dirty="0"/>
              <a:t>Вводное занятие. Цели и задачи факультатива. Ознакомление с содержанием и инструкцией по выполнению ГИА в новой форме.</a:t>
            </a:r>
          </a:p>
          <a:p>
            <a:pPr algn="just"/>
            <a:r>
              <a:rPr lang="ru-RU" sz="1400" b="1" dirty="0" smtClean="0">
                <a:solidFill>
                  <a:srgbClr val="C00000"/>
                </a:solidFill>
              </a:rPr>
              <a:t>Раздел </a:t>
            </a:r>
            <a:r>
              <a:rPr lang="ru-RU" sz="1400" b="1" dirty="0">
                <a:solidFill>
                  <a:srgbClr val="C00000"/>
                </a:solidFill>
              </a:rPr>
              <a:t>2 Комплексная работа с текстом</a:t>
            </a:r>
            <a:r>
              <a:rPr lang="ru-RU" sz="1400" b="1" dirty="0"/>
              <a:t>.</a:t>
            </a:r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2.1 Сочинение- рассуждение по заданиям 15.1 – 15.3 </a:t>
            </a:r>
          </a:p>
          <a:p>
            <a:pPr algn="just"/>
            <a:r>
              <a:rPr lang="ru-RU" sz="1400" b="1" dirty="0"/>
              <a:t>Критерии оценки задания. Структура сочинения на лингвистическую тему. Учимся формулировать тезис. Учимся аргументировать и делать вывод. Языковые шаблоны для оформления сочинения-рассуждения. Критерии оценивания сочинения-рассуждения. Учимся формулировать тезис. Формулировка основной проблемы исходного текста. Учимся аргументировать и писать вывод сочинения-рассуждения.</a:t>
            </a:r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2.2  Сжатое изложение. Основные приёмы компрессии текста</a:t>
            </a:r>
            <a:r>
              <a:rPr lang="ru-RU" sz="1400" b="1" dirty="0"/>
              <a:t>.</a:t>
            </a:r>
          </a:p>
          <a:p>
            <a:pPr algn="just"/>
            <a:r>
              <a:rPr lang="ru-RU" sz="1400" b="1" dirty="0"/>
              <a:t>Алгоритм написания изложения. Приемы работы, направленные на первичное восприятие текста. Разбор текста. Составление плана. Выделение </a:t>
            </a:r>
            <a:r>
              <a:rPr lang="ru-RU" sz="1400" b="1" dirty="0" err="1"/>
              <a:t>микротем</a:t>
            </a:r>
            <a:r>
              <a:rPr lang="ru-RU" sz="1400" b="1" dirty="0"/>
              <a:t>. Абзацное членение. Подготовка  рабочих материалов к изложению. Особенности сжатого изложения. Подготовка  к написанию сжатого  изложения. Обучение приемам   компрессии    текста. Отработка приёмов сжатия текста: исключение, обобщение, упрощение</a:t>
            </a:r>
            <a:r>
              <a:rPr lang="ru-RU" sz="1400" b="1" dirty="0" smtClean="0"/>
              <a:t>.</a:t>
            </a:r>
            <a:endParaRPr lang="ru-RU" sz="1400" b="1" dirty="0"/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Раздел 3. Работа с тестовыми заданиями 2-14</a:t>
            </a:r>
          </a:p>
          <a:p>
            <a:pPr algn="just"/>
            <a:r>
              <a:rPr lang="ru-RU" sz="1400" b="1" dirty="0"/>
              <a:t>Понимание текста. Целостность текста. Синонимы. Антонимы. Омонимы. Фразеологизмы. Лексический анализ слова. Выразительно-изобразительные средства языка: метафора, сравнение, эпитеты.</a:t>
            </a:r>
          </a:p>
          <a:p>
            <a:pPr algn="just"/>
            <a:r>
              <a:rPr lang="ru-RU" sz="1400" b="1" dirty="0"/>
              <a:t>Правописание приставок. Правописание суффиксов.  Словосочетание. Грамматическая основа предложения. Знаки препинания в простом осложненном предложении. Знаки препинания в сложносочиненном предложении. Знаки препинания в сложноподчиненном и сложном бессоюзном предложении. Сложные предложения с различными видами связи. Синтаксический анализ сложного предложения</a:t>
            </a:r>
            <a:r>
              <a:rPr lang="ru-RU" sz="1400" b="1" dirty="0" smtClean="0"/>
              <a:t>.</a:t>
            </a:r>
            <a:endParaRPr lang="ru-RU" sz="1400" b="1" dirty="0"/>
          </a:p>
          <a:p>
            <a:pPr algn="just"/>
            <a:r>
              <a:rPr lang="ru-RU" sz="1400" b="1" dirty="0">
                <a:solidFill>
                  <a:srgbClr val="C00000"/>
                </a:solidFill>
              </a:rPr>
              <a:t>Раздел 4.  Заключительное занятие.</a:t>
            </a:r>
          </a:p>
          <a:p>
            <a:pPr algn="just"/>
            <a:r>
              <a:rPr lang="ru-RU" sz="1400" b="1" dirty="0"/>
              <a:t>Рекомендации учителя по проведению ГИА. Практическое занятие</a:t>
            </a:r>
          </a:p>
        </p:txBody>
      </p:sp>
    </p:spTree>
    <p:extLst>
      <p:ext uri="{BB962C8B-B14F-4D97-AF65-F5344CB8AC3E}">
        <p14:creationId xmlns:p14="http://schemas.microsoft.com/office/powerpoint/2010/main" val="1413625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2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841</Words>
  <Application>Microsoft Office PowerPoint</Application>
  <PresentationFormat>Экран (4:3)</PresentationFormat>
  <Paragraphs>182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Диаграмма Microsoft Excel</vt:lpstr>
      <vt:lpstr>Дорожная карта  подготовки выпускников к ОГЭ по русскому языку за 2016-2017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Гульнара</cp:lastModifiedBy>
  <cp:revision>21</cp:revision>
  <dcterms:created xsi:type="dcterms:W3CDTF">2015-08-21T14:17:06Z</dcterms:created>
  <dcterms:modified xsi:type="dcterms:W3CDTF">2016-11-08T20:08:31Z</dcterms:modified>
</cp:coreProperties>
</file>